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4"/>
  </p:notesMasterIdLst>
  <p:sldIdLst>
    <p:sldId id="256" r:id="rId2"/>
    <p:sldId id="257" r:id="rId3"/>
    <p:sldId id="258" r:id="rId4"/>
    <p:sldId id="278" r:id="rId5"/>
    <p:sldId id="281" r:id="rId6"/>
    <p:sldId id="297" r:id="rId7"/>
    <p:sldId id="313" r:id="rId8"/>
    <p:sldId id="279" r:id="rId9"/>
    <p:sldId id="267" r:id="rId10"/>
    <p:sldId id="268" r:id="rId11"/>
    <p:sldId id="269" r:id="rId12"/>
    <p:sldId id="270" r:id="rId13"/>
    <p:sldId id="271" r:id="rId14"/>
    <p:sldId id="272" r:id="rId15"/>
    <p:sldId id="284" r:id="rId16"/>
    <p:sldId id="285" r:id="rId17"/>
    <p:sldId id="290" r:id="rId18"/>
    <p:sldId id="291" r:id="rId19"/>
    <p:sldId id="292" r:id="rId20"/>
    <p:sldId id="289" r:id="rId21"/>
    <p:sldId id="293" r:id="rId22"/>
    <p:sldId id="323" r:id="rId23"/>
    <p:sldId id="324" r:id="rId24"/>
    <p:sldId id="273" r:id="rId25"/>
    <p:sldId id="274" r:id="rId26"/>
    <p:sldId id="302" r:id="rId27"/>
    <p:sldId id="327" r:id="rId28"/>
    <p:sldId id="326" r:id="rId29"/>
    <p:sldId id="328" r:id="rId30"/>
    <p:sldId id="318" r:id="rId31"/>
    <p:sldId id="319" r:id="rId32"/>
    <p:sldId id="312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льзователь" initials="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0686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3,3%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 smtClean="0"/>
                      <a:t>13,4%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/>
                      <a:t>43,3%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 smtClean="0"/>
                      <a:t>36,7%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
</a:t>
                    </a:r>
                    <a:r>
                      <a:rPr lang="en-US" smtClean="0"/>
                      <a:t>3</a:t>
                    </a:r>
                    <a:r>
                      <a:rPr lang="ru-RU" smtClean="0"/>
                      <a:t>,3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Лист1!$A$2:$A$6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3.3000000000000002E-2</c:v>
                </c:pt>
                <c:pt idx="1">
                  <c:v>0.13400000000000001</c:v>
                </c:pt>
                <c:pt idx="2">
                  <c:v>0.43300000000000022</c:v>
                </c:pt>
                <c:pt idx="3">
                  <c:v>0.36700000000000027</c:v>
                </c:pt>
                <c:pt idx="4">
                  <c:v>3.3000000000000002E-2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smtClean="0"/>
                      <a:t>6,7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6,6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dLbl>
              <c:idx val="2"/>
              <c:tx>
                <c:rich>
                  <a:bodyPr/>
                  <a:lstStyle/>
                  <a:p>
                    <a:r>
                      <a:rPr lang="ru-RU" smtClean="0"/>
                      <a:t>43,4%</a:t>
                    </a:r>
                    <a:endParaRPr lang="en-US"/>
                  </a:p>
                </c:rich>
              </c:tx>
              <c:showPercent val="1"/>
            </c:dLbl>
            <c:dLbl>
              <c:idx val="4"/>
              <c:tx>
                <c:rich>
                  <a:bodyPr/>
                  <a:lstStyle/>
                  <a:p>
                    <a:r>
                      <a:rPr lang="ru-RU" smtClean="0"/>
                      <a:t>3,3%</a:t>
                    </a:r>
                    <a:endParaRPr lang="en-US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Лист1!$A$2:$A$6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6.7</c:v>
                </c:pt>
                <c:pt idx="1">
                  <c:v>16.600000000000001</c:v>
                </c:pt>
                <c:pt idx="2">
                  <c:v>43.4</c:v>
                </c:pt>
                <c:pt idx="3">
                  <c:v>30</c:v>
                </c:pt>
                <c:pt idx="4">
                  <c:v>3.3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</c:v>
                </c:pt>
                <c:pt idx="1">
                  <c:v>0.8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2"/>
                <c:pt idx="1">
                  <c:v>Кв. 2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1">
                  <c:v>1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0.17</c:v>
                </c:pt>
                <c:pt idx="1">
                  <c:v>0.66000000000000059</c:v>
                </c:pt>
                <c:pt idx="2">
                  <c:v>0.17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0.33000000000000035</c:v>
                </c:pt>
                <c:pt idx="1">
                  <c:v>0.67000000000000071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title>
      <c:tx>
        <c:rich>
          <a:bodyPr/>
          <a:lstStyle/>
          <a:p>
            <a:pPr>
              <a:defRPr/>
            </a:pPr>
            <a:r>
              <a:rPr lang="ru-RU" dirty="0"/>
              <a:t>2012 г. </a:t>
            </a:r>
          </a:p>
          <a:p>
            <a:pPr>
              <a:defRPr/>
            </a:pPr>
            <a:endParaRPr lang="ru-RU" dirty="0"/>
          </a:p>
        </c:rich>
      </c:tx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г. (первый год занятий)</c:v>
                </c:pt>
              </c:strCache>
            </c:strRef>
          </c:tx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52% - наблюдалось обострение ГБ</c:v>
                </c:pt>
                <c:pt idx="1">
                  <c:v>48 % - не наблюдалось обострение ГБ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</c:v>
                </c:pt>
                <c:pt idx="1">
                  <c:v>0.60000000000000064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4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title>
      <c:tx>
        <c:rich>
          <a:bodyPr/>
          <a:lstStyle/>
          <a:p>
            <a:pPr>
              <a:defRPr/>
            </a:pPr>
            <a:r>
              <a:rPr lang="ru-RU" dirty="0"/>
              <a:t>2015г. </a:t>
            </a:r>
          </a:p>
          <a:p>
            <a:pPr>
              <a:defRPr/>
            </a:pPr>
            <a:endParaRPr lang="ru-RU" dirty="0"/>
          </a:p>
        </c:rich>
      </c:tx>
      <c:layout>
        <c:manualLayout>
          <c:xMode val="edge"/>
          <c:yMode val="edge"/>
          <c:x val="0.2326981029885567"/>
          <c:y val="1.9240286432820601E-2"/>
        </c:manualLayout>
      </c:layout>
    </c:title>
    <c:plotArea>
      <c:layout>
        <c:manualLayout>
          <c:layoutTarget val="inner"/>
          <c:xMode val="edge"/>
          <c:yMode val="edge"/>
          <c:x val="0.19639162116907638"/>
          <c:y val="0.27482173697871981"/>
          <c:w val="0.62611346755122443"/>
          <c:h val="0.6374973487794285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2014г. (второй год занятий)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smtClean="0"/>
                      <a:t>10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dLbl>
              <c:idx val="1"/>
              <c:tx>
                <c:rich>
                  <a:bodyPr/>
                  <a:lstStyle/>
                  <a:p>
                    <a:r>
                      <a:rPr lang="ru-RU" smtClean="0"/>
                      <a:t>90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20 % -  наблюдалось обострение ГБ</c:v>
                </c:pt>
                <c:pt idx="1">
                  <c:v>80 % - не наблюдалось обострение ГБ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200"/>
      </a:pPr>
      <a:endParaRPr lang="ru-RU"/>
    </a:p>
  </c:txPr>
  <c:externalData r:id="rId1"/>
  <c:userShapes r:id="rId2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10-09T06:16:53.748" idx="1">
    <p:pos x="10" y="10"/>
    <p:text/>
  </p:cm>
</p:cmLst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0.14286</cdr:y>
    </cdr:from>
    <cdr:to>
      <cdr:x>0.96854</cdr:x>
      <cdr:y>0.23214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576064"/>
          <a:ext cx="4184574" cy="360040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0.03571</cdr:x>
      <cdr:y>0.12727</cdr:y>
    </cdr:from>
    <cdr:to>
      <cdr:x>0.94643</cdr:x>
      <cdr:y>0.23636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44016" y="504056"/>
          <a:ext cx="3672408" cy="432048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3BAFE-5FDB-48AC-A8AA-6E3990150FAA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1CFFF-7F31-43F5-9392-58FA4935E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FFF-7F31-43F5-9392-58FA4935E88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FFF-7F31-43F5-9392-58FA4935E887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 50 лет-6,7%</a:t>
            </a:r>
          </a:p>
          <a:p>
            <a:r>
              <a:rPr lang="ru-RU" dirty="0" smtClean="0"/>
              <a:t>50-55 лет-16,6%</a:t>
            </a:r>
          </a:p>
          <a:p>
            <a:r>
              <a:rPr lang="ru-RU" dirty="0" smtClean="0"/>
              <a:t>55-60 лет-43,4%</a:t>
            </a:r>
          </a:p>
          <a:p>
            <a:r>
              <a:rPr lang="ru-RU" dirty="0" smtClean="0"/>
              <a:t>60-65 лет-30,0%</a:t>
            </a:r>
          </a:p>
          <a:p>
            <a:r>
              <a:rPr lang="ru-RU" dirty="0" smtClean="0"/>
              <a:t>65-70 лет-3,3%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FFF-7F31-43F5-9392-58FA4935E887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100% -осведомлены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FFF-7F31-43F5-9392-58FA4935E887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33%-ИМТ от 25 до 30</a:t>
            </a:r>
          </a:p>
          <a:p>
            <a:r>
              <a:rPr lang="ru-RU" dirty="0" smtClean="0"/>
              <a:t>67%-ИМТ от 30 до 40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FFF-7F31-43F5-9392-58FA4935E887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60%-не наблюдалось обострение ГБ</a:t>
            </a:r>
          </a:p>
          <a:p>
            <a:r>
              <a:rPr lang="ru-RU" dirty="0" smtClean="0"/>
              <a:t>40%-наблюдалось обострение ГБ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FFF-7F31-43F5-9392-58FA4935E887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comments" Target="../comments/comment1.xml"/><Relationship Id="rId4" Type="http://schemas.openxmlformats.org/officeDocument/2006/relationships/chart" Target="../charts/char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077072"/>
            <a:ext cx="6912768" cy="1224136"/>
          </a:xfrm>
        </p:spPr>
        <p:txBody>
          <a:bodyPr/>
          <a:lstStyle/>
          <a:p>
            <a:r>
              <a:rPr lang="ru-RU" smtClean="0"/>
              <a:t>ВЛИЯНИЕ ЛЕЧЕБНОЙ ФИЗКУЛЬТУРЫ НА СНИЖЕНИЕ И СТАБИЛИЗАЦИЮ АРТЕРИАЛЬНОГО ДАВЛЕНИЯ У БОЛЬНЫХ ГИПЕРТОНИЧЕСКОЙ БОЛЕЗНЬЮ.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712968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i="1" dirty="0" smtClean="0">
                <a:latin typeface="Book Antiqua" pitchFamily="18" charset="0"/>
              </a:rPr>
              <a:t>Гипертоническая болезнь</a:t>
            </a:r>
            <a:endParaRPr lang="ru-RU" sz="8000" b="1" i="1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Принципы лекарственной терапии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Большинству пациентов показана терапия с постепенным увеличением доз для достижения целевого давления в течении нескольких недель. </a:t>
            </a:r>
          </a:p>
          <a:p>
            <a:r>
              <a:rPr lang="ru-RU" dirty="0" smtClean="0"/>
              <a:t>Для достижения целевого АД большинству пациентов показана комбинированная терапия. </a:t>
            </a:r>
          </a:p>
          <a:p>
            <a:r>
              <a:rPr lang="ru-RU" dirty="0" smtClean="0"/>
              <a:t>В зависимости от исходного АД </a:t>
            </a:r>
            <a:r>
              <a:rPr lang="ru-RU" dirty="0" err="1" smtClean="0"/>
              <a:t>антигипертензивная</a:t>
            </a:r>
            <a:r>
              <a:rPr lang="ru-RU" dirty="0" smtClean="0"/>
              <a:t> терапия может быть начата в режиме моно- или комбинированной терапии: </a:t>
            </a:r>
          </a:p>
          <a:p>
            <a:pPr>
              <a:buNone/>
            </a:pPr>
            <a:r>
              <a:rPr lang="ru-RU" dirty="0" smtClean="0"/>
              <a:t>	- </a:t>
            </a:r>
            <a:r>
              <a:rPr lang="ru-RU" dirty="0" err="1" smtClean="0"/>
              <a:t>монотерапия</a:t>
            </a:r>
            <a:r>
              <a:rPr lang="ru-RU" dirty="0" smtClean="0"/>
              <a:t> вероятнее всего будет чаще эффективна (для достижения целевого АД) у больных с 1-й степенью АГ, с низким или средним уровнем риска; </a:t>
            </a:r>
          </a:p>
          <a:p>
            <a:pPr>
              <a:buNone/>
            </a:pPr>
            <a:r>
              <a:rPr lang="ru-RU" dirty="0" smtClean="0"/>
              <a:t>	- у больных с 2-3-й степенью АД и/или высоким или очень высоким риском более эффективна комбинированная терапия; </a:t>
            </a:r>
          </a:p>
          <a:p>
            <a:pPr>
              <a:buNone/>
            </a:pPr>
            <a:r>
              <a:rPr lang="ru-RU" dirty="0" smtClean="0"/>
              <a:t>	- больным с сахарным диабетом в подавляющем большинстве случаев для достижения целевого АД потребуется комбинированная терапия.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2493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pPr algn="just"/>
            <a:r>
              <a:rPr lang="ru-RU" sz="2800" dirty="0" smtClean="0"/>
              <a:t>	</a:t>
            </a:r>
            <a:r>
              <a:rPr lang="ru-RU" sz="2800" i="1" dirty="0" smtClean="0"/>
              <a:t>Примерно половина больных умеренной гипертонией может поддерживать нормальное давление, не прибегая к лекарствам. Для этого необходимо всего лишь отказаться от некоторых вредных привычек. Опыт показывает, что переход к здоровому образу жизни дает большее снижение смертности от гипертонии, чем любые фармацевтические новинки вместе взятые.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294967295"/>
          </p:nvPr>
        </p:nvSpPr>
        <p:spPr>
          <a:xfrm>
            <a:off x="395536" y="5445223"/>
            <a:ext cx="8108702" cy="65395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  		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Изменение образа жизни включает в себя: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снижение избыточной массы тела;</a:t>
            </a:r>
          </a:p>
          <a:p>
            <a:r>
              <a:rPr lang="ru-RU" dirty="0" smtClean="0"/>
              <a:t>изменение пищевых привычек, диета с ограничением насыщенных жиров и легкоусвояемых углеводов;</a:t>
            </a:r>
          </a:p>
          <a:p>
            <a:r>
              <a:rPr lang="ru-RU" dirty="0" smtClean="0"/>
              <a:t>ограничение потребления поваренной соли;</a:t>
            </a:r>
          </a:p>
          <a:p>
            <a:r>
              <a:rPr lang="ru-RU" dirty="0" smtClean="0"/>
              <a:t>ограничение потребления алкоголя;</a:t>
            </a:r>
          </a:p>
          <a:p>
            <a:r>
              <a:rPr lang="ru-RU" dirty="0" smtClean="0"/>
              <a:t>отказ от курения;</a:t>
            </a:r>
          </a:p>
          <a:p>
            <a:r>
              <a:rPr lang="ru-RU" dirty="0" smtClean="0"/>
              <a:t>повышение физической активности;</a:t>
            </a:r>
          </a:p>
          <a:p>
            <a:r>
              <a:rPr lang="ru-RU" dirty="0" smtClean="0"/>
              <a:t>отсутствие негативных эмоций, переутомления, адекватная реакция на стрессовые ситуации.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620688"/>
            <a:ext cx="8504238" cy="5478487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Результаты различных наблюдений свидетельствуют о том, что у лиц, ведущих сидячий образ жизни, фактически нетренированных, риск развития артериальной гипертонии на 20-50% выше по сравнению с теми, кто ведет более активный образ жизни, выполняет в процессе труда и в свободное время значительные мышечные нагрузки. </a:t>
            </a:r>
          </a:p>
          <a:p>
            <a:pPr algn="just">
              <a:buNone/>
            </a:pPr>
            <a:r>
              <a:rPr lang="ru-RU" dirty="0" smtClean="0"/>
              <a:t>		Регулярно выполняемые физические нагрузки снижают АД у практически здоровых людей в среднем на 10 мм </a:t>
            </a:r>
            <a:r>
              <a:rPr lang="ru-RU" dirty="0" err="1" smtClean="0"/>
              <a:t>рт</a:t>
            </a:r>
            <a:r>
              <a:rPr lang="ru-RU" dirty="0" smtClean="0"/>
              <a:t>. ст. Регулярно выполняемые физические нагрузки снижают АД у практически здоровых людей в среднем на 10 мм </a:t>
            </a:r>
            <a:r>
              <a:rPr lang="ru-RU" dirty="0" err="1" smtClean="0"/>
              <a:t>рт</a:t>
            </a:r>
            <a:r>
              <a:rPr lang="ru-RU" dirty="0" smtClean="0"/>
              <a:t>. ст. Поэтому физические упражнения необходимо использовать в качестве одного из </a:t>
            </a:r>
            <a:r>
              <a:rPr lang="ru-RU" dirty="0" err="1" smtClean="0"/>
              <a:t>немедикаментозных</a:t>
            </a:r>
            <a:r>
              <a:rPr lang="ru-RU" dirty="0" smtClean="0"/>
              <a:t> методов лечения и профилактики артериальной гипертонии.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i="1" dirty="0" smtClean="0"/>
              <a:t>Влияние физических тренировок на организм:</a:t>
            </a:r>
            <a:endParaRPr lang="ru-RU" sz="25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Снижается артериальное давление </a:t>
            </a:r>
          </a:p>
          <a:p>
            <a:r>
              <a:rPr lang="ru-RU" dirty="0" smtClean="0"/>
              <a:t>Улучшается сократительная функция миокарда </a:t>
            </a:r>
          </a:p>
          <a:p>
            <a:r>
              <a:rPr lang="ru-RU" dirty="0" smtClean="0"/>
              <a:t>Снижается число сердечных сокращений </a:t>
            </a:r>
          </a:p>
          <a:p>
            <a:r>
              <a:rPr lang="ru-RU" dirty="0" smtClean="0"/>
              <a:t>Уменьшается спазм сосудов </a:t>
            </a:r>
          </a:p>
          <a:p>
            <a:r>
              <a:rPr lang="ru-RU" dirty="0" smtClean="0"/>
              <a:t>Раскрываются резервные капилляры </a:t>
            </a:r>
          </a:p>
          <a:p>
            <a:r>
              <a:rPr lang="ru-RU" dirty="0" smtClean="0"/>
              <a:t>Снижается уровень холестерина</a:t>
            </a:r>
          </a:p>
          <a:p>
            <a:r>
              <a:rPr lang="ru-RU" dirty="0" smtClean="0"/>
              <a:t>Стимулируются защитные силы организма </a:t>
            </a:r>
          </a:p>
          <a:p>
            <a:r>
              <a:rPr lang="ru-RU" dirty="0" smtClean="0"/>
              <a:t>Повышается переносимость физических нагрузок </a:t>
            </a:r>
          </a:p>
          <a:p>
            <a:r>
              <a:rPr lang="ru-RU" dirty="0" smtClean="0"/>
              <a:t>Повышается работоспособность 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i="1" dirty="0" smtClean="0"/>
              <a:t>Влияние регулярной физической активности на здоровье</a:t>
            </a:r>
            <a:endParaRPr lang="ru-RU" sz="2400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01752" y="1556792"/>
            <a:ext cx="4038600" cy="449653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Снижение сердечного выброса в покое</a:t>
            </a:r>
          </a:p>
          <a:p>
            <a:r>
              <a:rPr lang="ru-RU" dirty="0" smtClean="0"/>
              <a:t>Улучшение липидного спектра крови</a:t>
            </a:r>
          </a:p>
          <a:p>
            <a:r>
              <a:rPr lang="ru-RU" dirty="0" smtClean="0"/>
              <a:t>Достижение сбалансированного потребления и расхода энергии</a:t>
            </a:r>
          </a:p>
          <a:p>
            <a:r>
              <a:rPr lang="ru-RU" dirty="0" smtClean="0"/>
              <a:t>Снижение скорости возрастной потери костной ткани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800600" y="1484784"/>
            <a:ext cx="4038600" cy="456854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Устойчивость к стрессам</a:t>
            </a:r>
          </a:p>
          <a:p>
            <a:r>
              <a:rPr lang="ru-RU" dirty="0" smtClean="0"/>
              <a:t>Улучшение гормонального фона</a:t>
            </a:r>
          </a:p>
          <a:p>
            <a:r>
              <a:rPr lang="ru-RU" dirty="0" smtClean="0"/>
              <a:t>Повышение иммунитета</a:t>
            </a:r>
          </a:p>
          <a:p>
            <a:r>
              <a:rPr lang="ru-RU" dirty="0" smtClean="0"/>
              <a:t>Снижение риска</a:t>
            </a:r>
          </a:p>
          <a:p>
            <a:pPr>
              <a:buFontTx/>
              <a:buChar char="-"/>
            </a:pPr>
            <a:r>
              <a:rPr lang="ru-RU" dirty="0" smtClean="0"/>
              <a:t>сахарного диабета;</a:t>
            </a:r>
          </a:p>
          <a:p>
            <a:pPr>
              <a:buFontTx/>
              <a:buChar char="-"/>
            </a:pPr>
            <a:r>
              <a:rPr lang="ru-RU" dirty="0" smtClean="0"/>
              <a:t>гипертензии;</a:t>
            </a:r>
          </a:p>
          <a:p>
            <a:pPr>
              <a:buFontTx/>
              <a:buChar char="-"/>
            </a:pPr>
            <a:r>
              <a:rPr lang="ru-RU" dirty="0" smtClean="0"/>
              <a:t>злокачественных новообразований;</a:t>
            </a:r>
          </a:p>
          <a:p>
            <a:pPr>
              <a:buFontTx/>
              <a:buChar char="-"/>
            </a:pPr>
            <a:r>
              <a:rPr lang="ru-RU" dirty="0" err="1" smtClean="0"/>
              <a:t>остеопороза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ожирения.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i="1" dirty="0" smtClean="0"/>
              <a:t>Принципы построения занятия </a:t>
            </a:r>
            <a:br>
              <a:rPr lang="ru-RU" sz="2400" i="1" dirty="0" smtClean="0"/>
            </a:br>
            <a:r>
              <a:rPr lang="ru-RU" sz="2400" i="1" dirty="0" smtClean="0"/>
              <a:t>по повышению физической активности</a:t>
            </a:r>
            <a:endParaRPr lang="ru-RU" sz="2400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800" dirty="0" smtClean="0"/>
              <a:t>Каждая оздоровительная тренировка должна состоять из трех фаз: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1. Разминочная часть занятия.</a:t>
            </a:r>
          </a:p>
          <a:p>
            <a:pPr>
              <a:buNone/>
            </a:pPr>
            <a:r>
              <a:rPr lang="ru-RU" sz="1800" dirty="0" smtClean="0"/>
              <a:t>	Основные цели разминки:</a:t>
            </a:r>
          </a:p>
          <a:p>
            <a:pPr>
              <a:buFontTx/>
              <a:buChar char="-"/>
            </a:pPr>
            <a:r>
              <a:rPr lang="ru-RU" sz="1800" dirty="0" smtClean="0"/>
              <a:t>Разогреть организм;</a:t>
            </a:r>
          </a:p>
          <a:p>
            <a:pPr>
              <a:buFontTx/>
              <a:buChar char="-"/>
            </a:pPr>
            <a:r>
              <a:rPr lang="ru-RU" sz="1800" dirty="0" smtClean="0"/>
              <a:t>Вызвать плавное повышение пульса.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2. Основная часть – аэробная фаза.</a:t>
            </a:r>
          </a:p>
          <a:p>
            <a:pPr>
              <a:buNone/>
            </a:pPr>
            <a:r>
              <a:rPr lang="ru-RU" sz="1800" dirty="0" smtClean="0"/>
              <a:t>	Следует довести интенсивность нагрузки до уровня 50-70 % от максимальной возрастной ЧСС и удерживать эту интенсивность не менее 20-30 минут за занятие.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3. Заключительная часть занятия – фаза выхода из нагрузки, очень важна для адаптации организма.</a:t>
            </a:r>
          </a:p>
          <a:p>
            <a:pPr>
              <a:buNone/>
            </a:pPr>
            <a:r>
              <a:rPr lang="ru-RU" sz="1800" dirty="0" smtClean="0"/>
              <a:t>	Продолжительность ее  5-10 минут.</a:t>
            </a:r>
            <a:endParaRPr lang="ru-RU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/>
              <a:t>Основные этапы занятий ЛФК при ГБ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014664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	1. Разминка</a:t>
            </a:r>
            <a:r>
              <a:rPr lang="ru-RU" sz="2400" dirty="0" smtClean="0"/>
              <a:t> – 5–20 минут, интенсивность 35–55%</a:t>
            </a:r>
          </a:p>
          <a:p>
            <a:pPr algn="just">
              <a:buNone/>
            </a:pPr>
            <a:r>
              <a:rPr lang="ru-RU" sz="2400" dirty="0" smtClean="0"/>
              <a:t>	от  максимальной  частоты  сердечных  сокращений	Разминка должна начинаться с медленных, ритмичных движений, таких, как ходьба, медленные движения с постепенным увеличением скорости и интенсивности нагрузки. При этом должна повышаться частота пульса, дыхания и температура тела. Также рекомендуется выполнить несколько простых упражнений на растяжку перед тем, как перейти к основным упражнениям.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/>
              <a:t>Основные этапы занятий  ЛФК  при  ГБ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600" b="1" dirty="0" smtClean="0"/>
              <a:t>	2. Основная</a:t>
            </a:r>
            <a:r>
              <a:rPr lang="ru-RU" sz="2600" dirty="0" smtClean="0"/>
              <a:t> </a:t>
            </a:r>
            <a:r>
              <a:rPr lang="ru-RU" sz="2600" b="1" dirty="0" smtClean="0"/>
              <a:t>часть тренировочного занятия</a:t>
            </a:r>
            <a:r>
              <a:rPr lang="ru-RU" sz="2600" dirty="0" smtClean="0"/>
              <a:t> – следует довести интенсивность нагрузки до уровня 55–70% от МЧСС и удерживать эту интенсивность не менее 10–30 минут за занятие. Эта нагрузка является тренирующей и оптимальной для наращивания тех возможностей организма, с которыми непосредственно связан оздоровительный эффект тренировки. </a:t>
            </a:r>
          </a:p>
          <a:p>
            <a:pPr>
              <a:buNone/>
            </a:pPr>
            <a:r>
              <a:rPr lang="ru-RU" sz="2600" dirty="0" smtClean="0"/>
              <a:t>		Начинать занятия необходимо постепенно, с 5–10 минут в день. Во время упражнений и во время пауз нужно дышать глубоко, нельзя задерживать дыхание.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/>
              <a:t>Основные  этапы  занятий  ЛФК   при   ГБ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527048"/>
            <a:ext cx="7992888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sz="2400" b="1" dirty="0" smtClean="0"/>
              <a:t>	3. Заключительная часть занятия</a:t>
            </a:r>
            <a:r>
              <a:rPr lang="ru-RU" sz="2400" dirty="0" smtClean="0"/>
              <a:t> – фаза выхода из основной нагрузки – очень важна для постепенной адаптации организма к обычному режиму жизнедеятельности. Продолжительность ее 5–10 минут, интенсивность 35–55% МЧСС. Переходя из основной части в заключительную, следует продолжать движение, постепенно снижая интенсивность. Нельзя резко прекращать движение. После окончания выполните несколько упражнений на растяжку и восстановление дыхания.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dirty="0" smtClean="0"/>
              <a:t>Определение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r>
              <a:rPr lang="ru-RU" dirty="0" smtClean="0"/>
              <a:t>Под термином «артериальная гипертензия» подразумевают синдром повышения АД при «гипертонической болезни» и «симптоматических артериальных гипертензиях».</a:t>
            </a:r>
          </a:p>
          <a:p>
            <a:r>
              <a:rPr lang="ru-RU" dirty="0" smtClean="0"/>
              <a:t>Под ГБ принято понимать хронически протекающее заболевание, основным проявлением которого является артериальная гипертензия (АГ), не связанная с наличием патологических процессов, при которых повышение АД обусловлено известными, в современных условиях часто устраняемыми причинами («симптоматические артериальные гипертензии»)</a:t>
            </a:r>
          </a:p>
          <a:p>
            <a:pPr algn="ctr">
              <a:buNone/>
            </a:pP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836712"/>
            <a:ext cx="7272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Оптимальная интенсивность</a:t>
            </a:r>
            <a:r>
              <a:rPr lang="ru-RU" sz="2400" dirty="0" smtClean="0"/>
              <a:t> физической нагрузки для пациентов с артериальной гипертонией составляет 35–55% максимальной  частоты  сердечных  сокращений ( МЧСС) во время периода разминки и расслабления и 55–70% МЧСС во время периода нагрузки.</a:t>
            </a:r>
          </a:p>
          <a:p>
            <a:r>
              <a:rPr lang="ru-RU" sz="2400" dirty="0" smtClean="0"/>
              <a:t>Занятия не должны провоцировать сильную одышку, обильное потоотделение, общую слабость, боли в сердце, головокружение.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1052737"/>
            <a:ext cx="8244408" cy="5040560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/>
              <a:t>	</a:t>
            </a:r>
          </a:p>
          <a:p>
            <a:pPr algn="ctr">
              <a:buNone/>
            </a:pPr>
            <a:r>
              <a:rPr lang="ru-RU" sz="2800" b="1" dirty="0" smtClean="0"/>
              <a:t>	Длительность</a:t>
            </a:r>
            <a:r>
              <a:rPr lang="ru-RU" sz="2800" dirty="0" smtClean="0"/>
              <a:t> </a:t>
            </a:r>
            <a:r>
              <a:rPr lang="ru-RU" sz="2800" b="1" dirty="0" smtClean="0"/>
              <a:t>физической нагрузки:</a:t>
            </a:r>
          </a:p>
          <a:p>
            <a:pPr algn="ctr">
              <a:buNone/>
            </a:pPr>
            <a:r>
              <a:rPr lang="ru-RU" sz="2800" b="1" dirty="0" smtClean="0"/>
              <a:t> </a:t>
            </a:r>
            <a:r>
              <a:rPr lang="ru-RU" sz="2800" dirty="0" smtClean="0"/>
              <a:t>в целях лучшей переносимости нагрузки сердечно- сосудистой системой, необходимо, чтобы упражнения занимали от 20 до 60 минут.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Примерный комплекс упражнений при гипертонической болезни 2 стадии: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dirty="0" smtClean="0"/>
              <a:t>Исходное положение – сидя на стуле. Руки развести в стороны - вдох, вернуться в исходное положение - выдох.</a:t>
            </a:r>
          </a:p>
          <a:p>
            <a:pPr lvl="0"/>
            <a:r>
              <a:rPr lang="ru-RU" dirty="0" smtClean="0"/>
              <a:t>Исходное положение – такое же, руки поднести к плечам, локти развести в стороны. Осуществить вращение рук в плечевых суставах в разные стороны.</a:t>
            </a:r>
          </a:p>
          <a:p>
            <a:pPr lvl="0"/>
            <a:r>
              <a:rPr lang="ru-RU" dirty="0" smtClean="0"/>
              <a:t>Исходное положение – сидя на стуле, ноги выпрямить вперед, пятки на полу. Осуществить вращение стоп в одну, затем в другую сторону.</a:t>
            </a:r>
          </a:p>
          <a:p>
            <a:pPr lvl="0"/>
            <a:r>
              <a:rPr lang="ru-RU" dirty="0" smtClean="0"/>
              <a:t>Исходное положение – сидя на стуле. повернуть туловище вправо, правую руку отвести в сторону, левая рука должна коснуться спинки стула справа, выдох, вернуться в исходное положение и вдох. Повторить то же, но в другую сторону.</a:t>
            </a:r>
          </a:p>
          <a:p>
            <a:pPr lvl="0"/>
            <a:r>
              <a:rPr lang="ru-RU" dirty="0" smtClean="0"/>
              <a:t>Исходное положение – то же. Правую ногу выпрямить вперед, левую согнуть в коленном суставе. Сменить положение ног.</a:t>
            </a:r>
          </a:p>
          <a:p>
            <a:pPr lvl="0"/>
            <a:r>
              <a:rPr lang="ru-RU" dirty="0" smtClean="0"/>
              <a:t>Исходное положение – сидя на краю стула, облокотиться на спинку, ноги выпрямить вперед, правую руку проложить на грудь, а левую на живот. Применяется диафрагмальное грудное дыхание.</a:t>
            </a:r>
          </a:p>
          <a:p>
            <a:pPr lvl="0"/>
            <a:r>
              <a:rPr lang="ru-RU" dirty="0" smtClean="0"/>
              <a:t>Обычная ходьба с высоким подниманием коленей.</a:t>
            </a:r>
          </a:p>
          <a:p>
            <a:pPr lvl="0"/>
            <a:r>
              <a:rPr lang="ru-RU" dirty="0" smtClean="0"/>
              <a:t>Исходное положение – основная стойка. Мышцы ног расслаблены, легкое потряхивание одной, затем другой ногой.</a:t>
            </a:r>
          </a:p>
          <a:p>
            <a:pPr lvl="0"/>
            <a:r>
              <a:rPr lang="ru-RU" dirty="0" smtClean="0"/>
              <a:t>Исходное положение – то же. Подняться на носки, руки плавно скользят по туловищу к подмышечным впадинам – вдох, вернуться в исходное положение – выдох.</a:t>
            </a:r>
          </a:p>
          <a:p>
            <a:pPr lvl="0"/>
            <a:r>
              <a:rPr lang="ru-RU" dirty="0" smtClean="0"/>
              <a:t>Исходное положение – ноги на ширине плеч, руки на поясе, стоя. Переносим тяжесть тела на одну ногу, сгибая ее в коленном суставе, руку в сторону – вдох, вернуться в исходное положение и выдох.</a:t>
            </a:r>
          </a:p>
          <a:p>
            <a:pPr lvl="0"/>
            <a:r>
              <a:rPr lang="ru-RU" dirty="0" smtClean="0"/>
              <a:t>Исходное положение – такое же. Левую руку за голову, выполнить наклон вправо – вдох, вернуться в исходное положение и выдох.</a:t>
            </a:r>
          </a:p>
          <a:p>
            <a:pPr lvl="0"/>
            <a:r>
              <a:rPr lang="ru-RU" dirty="0" smtClean="0"/>
              <a:t>Исходное положение – стоя, одна рука на спинке стула. Выполнить махи ногой вперед и назад. Мышцы ноги при этом расслаблены.</a:t>
            </a:r>
          </a:p>
          <a:p>
            <a:pPr lvl="0"/>
            <a:r>
              <a:rPr lang="ru-RU" dirty="0" smtClean="0"/>
              <a:t>Ходьба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Примерный комплекс упражнений при гипертонической болезни 2 стадии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Исходное положение – лежа на спине, правую руку на грудь, левую на живот. Выполнить </a:t>
            </a:r>
            <a:r>
              <a:rPr lang="ru-RU" dirty="0" err="1" smtClean="0"/>
              <a:t>диафрагмальное-грудное</a:t>
            </a:r>
            <a:r>
              <a:rPr lang="ru-RU" dirty="0" smtClean="0"/>
              <a:t> дыхание.</a:t>
            </a:r>
          </a:p>
          <a:p>
            <a:pPr lvl="0"/>
            <a:r>
              <a:rPr lang="ru-RU" dirty="0" smtClean="0"/>
              <a:t>Исходное положение – на спине. Ногу согнуть в колене, подтянуть к животу – выдох, исходное положение – вдох.</a:t>
            </a:r>
          </a:p>
          <a:p>
            <a:pPr lvl="0"/>
            <a:r>
              <a:rPr lang="ru-RU" dirty="0" smtClean="0"/>
              <a:t>Исходное положение – такое же. Сгибаем руки в локтевых суставах, одновременно сжимаем пальцы в кулак, сгибаем стопы, вдох, в исходное положение – выдох.</a:t>
            </a:r>
          </a:p>
          <a:p>
            <a:pPr lvl="0"/>
            <a:r>
              <a:rPr lang="ru-RU" dirty="0" smtClean="0"/>
              <a:t>Исходное положение – то же. Поочередно поднимаем ноги.</a:t>
            </a:r>
          </a:p>
          <a:p>
            <a:pPr lvl="0"/>
            <a:r>
              <a:rPr lang="ru-RU" dirty="0" smtClean="0"/>
              <a:t>Исходное положение – то же, ноги согнуть в коленях и тазобедренных суставах с опорой стопами. Расслабить мышцы ног, потрясти.</a:t>
            </a:r>
          </a:p>
          <a:p>
            <a:pPr lvl="0"/>
            <a:r>
              <a:rPr lang="ru-RU" dirty="0" smtClean="0"/>
              <a:t>Исходное положение – на спине. Приподнять и отвести ноги в сторону.</a:t>
            </a:r>
          </a:p>
          <a:p>
            <a:pPr lvl="0"/>
            <a:r>
              <a:rPr lang="ru-RU" dirty="0" smtClean="0"/>
              <a:t>Повторить упражнение №14.</a:t>
            </a:r>
          </a:p>
          <a:p>
            <a:pPr lvl="0"/>
            <a:r>
              <a:rPr lang="ru-RU" dirty="0" smtClean="0"/>
              <a:t>Исходное положение – на спине. Правая рука на пояс, левая к плечу, вернуться в исходное положение, левая рука на пояс, правая к плечу, исходное положение, правая рука на пояс, левая нога согнута, исходное положение, левая рука на пояс, правая нога согнута, исходное положение.</a:t>
            </a:r>
          </a:p>
          <a:p>
            <a:pPr lvl="0"/>
            <a:r>
              <a:rPr lang="ru-RU" dirty="0" smtClean="0"/>
              <a:t>Исходное положение – на спине, глаза закрыты. Поочередно расслабить мышцы правой, затем левой руки.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i="1" dirty="0" smtClean="0"/>
              <a:t>Влияние физических тренировок на организм:</a:t>
            </a:r>
            <a:endParaRPr lang="ru-RU" sz="25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Стимулируется умственная деятельность </a:t>
            </a:r>
          </a:p>
          <a:p>
            <a:r>
              <a:rPr lang="ru-RU" dirty="0" smtClean="0"/>
              <a:t>Уменьшаются головные боли и головокружение </a:t>
            </a:r>
          </a:p>
          <a:p>
            <a:r>
              <a:rPr lang="ru-RU" dirty="0" smtClean="0"/>
              <a:t>Улучшается сон </a:t>
            </a:r>
          </a:p>
          <a:p>
            <a:r>
              <a:rPr lang="ru-RU" dirty="0" smtClean="0"/>
              <a:t>Уменьшается раздражительность и беспокойство </a:t>
            </a:r>
          </a:p>
          <a:p>
            <a:r>
              <a:rPr lang="ru-RU" dirty="0" smtClean="0"/>
              <a:t>Улучшается настроение </a:t>
            </a:r>
          </a:p>
          <a:p>
            <a:r>
              <a:rPr lang="ru-RU" dirty="0" smtClean="0"/>
              <a:t>Сжигаются калории, уменьшается вес </a:t>
            </a:r>
          </a:p>
          <a:p>
            <a:r>
              <a:rPr lang="ru-RU" dirty="0" smtClean="0"/>
              <a:t>Улучшается внешний вид </a:t>
            </a:r>
          </a:p>
          <a:p>
            <a:r>
              <a:rPr lang="ru-RU" dirty="0" smtClean="0"/>
              <a:t>Повышается самооценка 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500" i="1" dirty="0" smtClean="0"/>
              <a:t>Виды физических нагрузок, рекомендуемых при артериальной гипертонии:</a:t>
            </a:r>
            <a:endParaRPr lang="ru-RU" sz="25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Занятия ритмической гимнастикой </a:t>
            </a:r>
          </a:p>
          <a:p>
            <a:r>
              <a:rPr lang="ru-RU" dirty="0" smtClean="0"/>
              <a:t>Бег трусцой </a:t>
            </a:r>
          </a:p>
          <a:p>
            <a:r>
              <a:rPr lang="ru-RU" dirty="0" smtClean="0"/>
              <a:t>Велосипед </a:t>
            </a:r>
          </a:p>
          <a:p>
            <a:r>
              <a:rPr lang="ru-RU" dirty="0" smtClean="0"/>
              <a:t>Плавание </a:t>
            </a:r>
          </a:p>
          <a:p>
            <a:r>
              <a:rPr lang="ru-RU" dirty="0" smtClean="0"/>
              <a:t>Быстрая ходьба </a:t>
            </a:r>
          </a:p>
          <a:p>
            <a:r>
              <a:rPr lang="ru-RU" dirty="0" smtClean="0"/>
              <a:t>Лыжный бег </a:t>
            </a:r>
          </a:p>
          <a:p>
            <a:r>
              <a:rPr lang="ru-RU" dirty="0" smtClean="0"/>
              <a:t>Игры с мячом – футбол, волейбол, баскетбол, теннис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764704"/>
            <a:ext cx="71287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Низкая физическая активность</a:t>
            </a:r>
            <a:r>
              <a:rPr lang="ru-RU" sz="2400" dirty="0" smtClean="0"/>
              <a:t> – один из управляемых факторов риска артериальной гипертонии.</a:t>
            </a:r>
          </a:p>
          <a:p>
            <a:r>
              <a:rPr lang="ru-RU" sz="2400" b="1" dirty="0" smtClean="0"/>
              <a:t>Физическая активность</a:t>
            </a:r>
            <a:r>
              <a:rPr lang="ru-RU" sz="2400" dirty="0" smtClean="0"/>
              <a:t> способствует снижению артериального давления и профилактике </a:t>
            </a:r>
            <a:r>
              <a:rPr lang="ru-RU" sz="2400" dirty="0" err="1" smtClean="0"/>
              <a:t>сердечно-сосудистых</a:t>
            </a:r>
            <a:r>
              <a:rPr lang="ru-RU" sz="2400" dirty="0" smtClean="0"/>
              <a:t> осложнений (инфаркта миокарда и инсульта), злокачественных новообразований, сахарного диабета, ожирения, </a:t>
            </a:r>
            <a:r>
              <a:rPr lang="ru-RU" sz="2400" dirty="0" err="1" smtClean="0"/>
              <a:t>остеопороза</a:t>
            </a:r>
            <a:r>
              <a:rPr lang="ru-RU" sz="2400" dirty="0" smtClean="0"/>
              <a:t>.</a:t>
            </a:r>
          </a:p>
          <a:p>
            <a:r>
              <a:rPr lang="ru-RU" sz="2400" b="1" dirty="0" smtClean="0"/>
              <a:t>Физически активные люди</a:t>
            </a:r>
            <a:r>
              <a:rPr lang="ru-RU" sz="2400" dirty="0" smtClean="0"/>
              <a:t> чаще имеют хорошее самочувствие, настроение, они более устойчивы к стрессам и депрессии.</a:t>
            </a: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2012 г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2015 г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2"/>
          </p:nvPr>
        </p:nvGraphicFramePr>
        <p:xfrm>
          <a:off x="179513" y="2420888"/>
          <a:ext cx="2952328" cy="3817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Содержимое 10"/>
          <p:cNvGraphicFramePr>
            <a:graphicFrameLocks noGrp="1"/>
          </p:cNvGraphicFramePr>
          <p:nvPr>
            <p:ph sz="quarter" idx="4"/>
          </p:nvPr>
        </p:nvGraphicFramePr>
        <p:xfrm>
          <a:off x="5652120" y="2420888"/>
          <a:ext cx="3246512" cy="3821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Возрастной состав обследованных  пациентов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75856" y="2420888"/>
            <a:ext cx="10801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До 50 лет-3,3%</a:t>
            </a:r>
          </a:p>
          <a:p>
            <a:r>
              <a:rPr lang="ru-RU" sz="1200" dirty="0" smtClean="0"/>
              <a:t>50-55 лет-13,4%</a:t>
            </a:r>
          </a:p>
          <a:p>
            <a:r>
              <a:rPr lang="ru-RU" sz="1200" dirty="0" smtClean="0"/>
              <a:t>55-60 лет-43,3%</a:t>
            </a:r>
          </a:p>
          <a:p>
            <a:r>
              <a:rPr lang="ru-RU" sz="1200" dirty="0" smtClean="0"/>
              <a:t>60-65 лет-36,7%</a:t>
            </a:r>
          </a:p>
          <a:p>
            <a:r>
              <a:rPr lang="ru-RU" sz="1200" dirty="0" smtClean="0"/>
              <a:t>65-70 лет-3,3%</a:t>
            </a: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88024" y="2492896"/>
            <a:ext cx="936104" cy="201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До 50 лет-6,7%</a:t>
            </a:r>
          </a:p>
          <a:p>
            <a:r>
              <a:rPr lang="ru-RU" sz="1200" dirty="0" smtClean="0"/>
              <a:t>50-55 лет-16,6%</a:t>
            </a:r>
          </a:p>
          <a:p>
            <a:r>
              <a:rPr lang="ru-RU" sz="1200" dirty="0" smtClean="0"/>
              <a:t>55-60 лет-43,4%</a:t>
            </a:r>
          </a:p>
          <a:p>
            <a:r>
              <a:rPr lang="ru-RU" sz="1200" dirty="0" smtClean="0"/>
              <a:t>60-65 лет-30,0%</a:t>
            </a:r>
          </a:p>
          <a:p>
            <a:r>
              <a:rPr lang="ru-RU" sz="1200" dirty="0" smtClean="0"/>
              <a:t>65-70 лет-3,3%</a:t>
            </a:r>
            <a:endParaRPr lang="ru-RU" sz="1200" dirty="0"/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2012г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2015г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301625" y="2471738"/>
          <a:ext cx="3262263" cy="3817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5105400" y="2420888"/>
          <a:ext cx="4038600" cy="3821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Осведомленность пациентов о наличии у них ГБ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39752" y="2348881"/>
            <a:ext cx="20882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20%-не осведомлены</a:t>
            </a:r>
          </a:p>
          <a:p>
            <a:r>
              <a:rPr lang="ru-RU" sz="1200" dirty="0" smtClean="0"/>
              <a:t>80% -осведомлены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16016" y="2348880"/>
            <a:ext cx="15121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100% -осведомлены</a:t>
            </a:r>
            <a:endParaRPr lang="ru-RU" sz="1200" dirty="0"/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2012 г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2015г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301625" y="2471738"/>
          <a:ext cx="2974231" cy="3817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quarter" idx="4"/>
          </p:nvPr>
        </p:nvGraphicFramePr>
        <p:xfrm>
          <a:off x="5652120" y="2471738"/>
          <a:ext cx="3187080" cy="3821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968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Распределение пациентов по индексу массы тела (ИМТ)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59832" y="2348880"/>
            <a:ext cx="14401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17%-ИМТ от 25 до 30</a:t>
            </a:r>
          </a:p>
          <a:p>
            <a:r>
              <a:rPr lang="ru-RU" sz="1400" dirty="0" smtClean="0"/>
              <a:t>66%-ИМТ от 30 до 40</a:t>
            </a:r>
          </a:p>
          <a:p>
            <a:r>
              <a:rPr lang="ru-RU" sz="1400" dirty="0" smtClean="0"/>
              <a:t>17%- ИМТ более 40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88024" y="2348880"/>
            <a:ext cx="11521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33%-ИМТ от 25 до 30</a:t>
            </a:r>
          </a:p>
          <a:p>
            <a:r>
              <a:rPr lang="ru-RU" sz="1400" dirty="0" smtClean="0"/>
              <a:t>67%-ИМТ от 30 до 40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Классификация   ГБ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71600" y="1844824"/>
          <a:ext cx="7152456" cy="4013314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384152"/>
                <a:gridCol w="2384152"/>
                <a:gridCol w="2384152"/>
              </a:tblGrid>
              <a:tr h="32108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Категории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Систолическое</a:t>
                      </a:r>
                      <a:r>
                        <a:rPr lang="ru-RU" sz="1400" baseline="0" dirty="0" smtClean="0"/>
                        <a:t> артериальное давление, мм </a:t>
                      </a:r>
                      <a:r>
                        <a:rPr lang="ru-RU" sz="1400" baseline="0" dirty="0" err="1" smtClean="0"/>
                        <a:t>рт.ст</a:t>
                      </a:r>
                      <a:r>
                        <a:rPr lang="ru-RU" sz="1400" baseline="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Диастолическое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baseline="0" dirty="0" smtClean="0"/>
                        <a:t>артериальное давление, мм </a:t>
                      </a:r>
                      <a:r>
                        <a:rPr lang="ru-RU" sz="1400" baseline="0" dirty="0" err="1" smtClean="0"/>
                        <a:t>рт.ст</a:t>
                      </a:r>
                      <a:r>
                        <a:rPr lang="ru-RU" sz="1400" baseline="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</a:tr>
              <a:tr h="32108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Оптимальное давление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&lt;120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&lt;80</a:t>
                      </a:r>
                      <a:endParaRPr lang="ru-RU" sz="1400" dirty="0"/>
                    </a:p>
                  </a:txBody>
                  <a:tcPr/>
                </a:tc>
              </a:tr>
              <a:tr h="32108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Нормальное давление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&lt;130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&lt;85</a:t>
                      </a:r>
                      <a:endParaRPr lang="ru-RU" sz="1400" dirty="0"/>
                    </a:p>
                  </a:txBody>
                  <a:tcPr/>
                </a:tc>
              </a:tr>
              <a:tr h="32108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Нормальное повышенное давление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130-139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85-89</a:t>
                      </a:r>
                      <a:endParaRPr lang="ru-RU" sz="1400" dirty="0"/>
                    </a:p>
                  </a:txBody>
                  <a:tcPr/>
                </a:tc>
              </a:tr>
              <a:tr h="32108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spc="1000" baseline="0" dirty="0" smtClean="0"/>
                        <a:t>Гипертензия</a:t>
                      </a:r>
                      <a:endParaRPr lang="ru-RU" sz="1400" spc="10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108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Гипертензия </a:t>
                      </a:r>
                      <a:r>
                        <a:rPr lang="en-US" sz="1400" dirty="0" smtClean="0"/>
                        <a:t>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ru-RU" sz="1400" baseline="0" dirty="0" smtClean="0"/>
                        <a:t>степени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140-159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90-99</a:t>
                      </a:r>
                      <a:endParaRPr lang="ru-RU" sz="1400" dirty="0"/>
                    </a:p>
                  </a:txBody>
                  <a:tcPr/>
                </a:tc>
              </a:tr>
              <a:tr h="4267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Гипертензия </a:t>
                      </a:r>
                      <a:r>
                        <a:rPr lang="en-US" sz="1400" dirty="0" smtClean="0"/>
                        <a:t>I</a:t>
                      </a:r>
                      <a:r>
                        <a:rPr lang="en-US" sz="1400" baseline="0" dirty="0" smtClean="0"/>
                        <a:t>I </a:t>
                      </a:r>
                      <a:r>
                        <a:rPr lang="ru-RU" sz="1400" baseline="0" dirty="0" smtClean="0"/>
                        <a:t>степени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160-179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100-109</a:t>
                      </a:r>
                      <a:endParaRPr lang="ru-RU" sz="1400" dirty="0"/>
                    </a:p>
                  </a:txBody>
                  <a:tcPr/>
                </a:tc>
              </a:tr>
              <a:tr h="3210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Гипертензия </a:t>
                      </a:r>
                      <a:r>
                        <a:rPr lang="en-US" sz="1400" dirty="0" smtClean="0"/>
                        <a:t>III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ru-RU" sz="1400" baseline="0" dirty="0" smtClean="0"/>
                        <a:t>степени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≥180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≥110</a:t>
                      </a:r>
                      <a:endParaRPr lang="ru-RU" sz="1400" dirty="0"/>
                    </a:p>
                  </a:txBody>
                  <a:tcPr/>
                </a:tc>
              </a:tr>
              <a:tr h="32108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Изолированная</a:t>
                      </a:r>
                      <a:r>
                        <a:rPr lang="ru-RU" sz="1400" baseline="0" dirty="0" smtClean="0"/>
                        <a:t> систолическая гипертензия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≥140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&lt;90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23528" y="1556792"/>
            <a:ext cx="4040188" cy="732974"/>
          </a:xfrm>
        </p:spPr>
        <p:txBody>
          <a:bodyPr/>
          <a:lstStyle/>
          <a:p>
            <a:r>
              <a:rPr lang="ru-RU" dirty="0" smtClean="0"/>
              <a:t>2013г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2015г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С-самочувствие,  А-активность , Н-настроение</a:t>
            </a:r>
          </a:p>
          <a:p>
            <a:endParaRPr lang="ru-RU" dirty="0" smtClean="0"/>
          </a:p>
          <a:p>
            <a:r>
              <a:rPr lang="ru-RU" dirty="0" smtClean="0"/>
              <a:t>До 0,6-16%</a:t>
            </a:r>
          </a:p>
          <a:p>
            <a:r>
              <a:rPr lang="ru-RU" dirty="0" smtClean="0"/>
              <a:t>Более 0,6-84%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С-самочувствие,  А-активность , Н-настроение</a:t>
            </a:r>
          </a:p>
          <a:p>
            <a:endParaRPr lang="ru-RU" dirty="0" smtClean="0"/>
          </a:p>
          <a:p>
            <a:r>
              <a:rPr lang="ru-RU" dirty="0" smtClean="0"/>
              <a:t>До 0,6-10%</a:t>
            </a:r>
          </a:p>
          <a:p>
            <a:r>
              <a:rPr lang="ru-RU" dirty="0" smtClean="0"/>
              <a:t>Более 0,6-90%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Оценка нервно-психического состояния  по методике САН  2013-2015 гг.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2013г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2015г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показатель качества реакции</a:t>
            </a:r>
            <a:r>
              <a:rPr lang="ru-RU" sz="2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: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менее 0,5–35%;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0,5-1,0 –60%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более1,0-5%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показатель качества реакции</a:t>
            </a:r>
            <a:r>
              <a:rPr lang="ru-RU" sz="2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: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менее0,5-20% ;                  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0,5-1,0 –77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более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1,0-3%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Распределение по функциональному состоянию(ПКР)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467544" y="1844824"/>
          <a:ext cx="432048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572000" y="1844824"/>
          <a:ext cx="403244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i="1" dirty="0" smtClean="0"/>
              <a:t>Влияние регулярной физической нагрузки на снижение частоты обострений ГБ на примере группы «Здоровья» Троицкого ВФД</a:t>
            </a:r>
            <a:endParaRPr lang="ru-RU" sz="20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dirty="0" smtClean="0"/>
              <a:t>Характеристика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800" dirty="0" smtClean="0"/>
              <a:t>	</a:t>
            </a:r>
            <a:r>
              <a:rPr lang="ru-RU" sz="2800" b="1" dirty="0" smtClean="0"/>
              <a:t>Гипертоническая болезнь I стадии </a:t>
            </a:r>
            <a:r>
              <a:rPr lang="ru-RU" sz="2800" dirty="0" smtClean="0"/>
              <a:t>- повышение артериального давления без изменений во внутренних органах. </a:t>
            </a:r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ru-RU" sz="2800" b="1" dirty="0" smtClean="0"/>
              <a:t>Гипертоническая болезнь II стадии </a:t>
            </a:r>
            <a:r>
              <a:rPr lang="ru-RU" sz="2800" dirty="0" smtClean="0"/>
              <a:t>- повышение артериального давления с изменениями во внутренних органах без нарушения их функций (гипертрофия левого желудочка, ишемическая болезнь сердца, изменения глазного дна). </a:t>
            </a:r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ru-RU" sz="2800" b="1" dirty="0" smtClean="0"/>
              <a:t>Гипертоническая болезнь III стадии </a:t>
            </a:r>
            <a:r>
              <a:rPr lang="ru-RU" sz="2800" dirty="0" smtClean="0"/>
              <a:t>- повышение артериального давления с изменениями во внутренних органах и нарушениями их функций (мозг, сердце, почки, глаза).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Распространенность ГБ в РФ (2012г.)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Распространенность - 39,5 % </a:t>
            </a:r>
          </a:p>
          <a:p>
            <a:r>
              <a:rPr lang="ru-RU" dirty="0" smtClean="0"/>
              <a:t>Осведомленность – 77,9 % </a:t>
            </a:r>
          </a:p>
          <a:p>
            <a:r>
              <a:rPr lang="ru-RU" dirty="0" smtClean="0"/>
              <a:t>Принимают </a:t>
            </a:r>
            <a:r>
              <a:rPr lang="ru-RU" dirty="0" err="1" smtClean="0"/>
              <a:t>антигипертензивные</a:t>
            </a:r>
            <a:r>
              <a:rPr lang="ru-RU" dirty="0" smtClean="0"/>
              <a:t> препараты – 59,4 % </a:t>
            </a:r>
          </a:p>
          <a:p>
            <a:r>
              <a:rPr lang="ru-RU" dirty="0" smtClean="0"/>
              <a:t>Эффективно лечится – 22,5 %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Статистика смертности от заболеваний системы кровообращения в России 2013-2014 гг.</a:t>
            </a:r>
            <a:endParaRPr lang="ru-RU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2420888"/>
          <a:ext cx="8784979" cy="4472858"/>
        </p:xfrm>
        <a:graphic>
          <a:graphicData uri="http://schemas.openxmlformats.org/drawingml/2006/table">
            <a:tbl>
              <a:tblPr/>
              <a:tblGrid>
                <a:gridCol w="3259633"/>
                <a:gridCol w="751166"/>
                <a:gridCol w="751166"/>
                <a:gridCol w="1095450"/>
                <a:gridCol w="725212"/>
                <a:gridCol w="712997"/>
                <a:gridCol w="787808"/>
                <a:gridCol w="701547"/>
              </a:tblGrid>
              <a:tr h="528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Причины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смерти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Число умерших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76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Человек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На 100000 населения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2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       2014 г.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       2013 г.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прирост, снижение (-)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2014 г.  в  %  к 2013 г.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       2014 г.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        2013 г.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2014 г. в  %  к 2013 г.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77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Всего умерших от всех причин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1913613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1910623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2990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100,2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1310,5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1311,4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99,9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66"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болезней системы кровообращения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954553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1019891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-65338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93,6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653,7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700,0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93,4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из них от: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гипертонической болезни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19689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21500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-1811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91,6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13,5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14,8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91,2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ишемической болезни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502815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541719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-38904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92,8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344,3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371,8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92,6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в том числе от инфаркта миокарда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65489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65464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100,0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44,8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44,9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99,8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цереброваскулярных болезней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297870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314305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-16435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94,8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204,0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215,7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94,6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7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других болезней системы кровообращения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134179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142367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-8188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94,2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91,9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97,7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94,1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96" marR="15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628800"/>
            <a:ext cx="83346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Факторы риска, которые в значительной степени подлежат изменению:</a:t>
            </a:r>
          </a:p>
          <a:p>
            <a:r>
              <a:rPr lang="ru-RU" dirty="0" smtClean="0"/>
              <a:t>*повышенный уровень холестерина;</a:t>
            </a:r>
          </a:p>
          <a:p>
            <a:r>
              <a:rPr lang="ru-RU" dirty="0" smtClean="0"/>
              <a:t>*избыточная масса тела;</a:t>
            </a:r>
          </a:p>
          <a:p>
            <a:r>
              <a:rPr lang="ru-RU" dirty="0" smtClean="0"/>
              <a:t>*вредные привычки (курение, злоупотребление алкогольными напитками);</a:t>
            </a:r>
          </a:p>
          <a:p>
            <a:r>
              <a:rPr lang="ru-RU" dirty="0" smtClean="0"/>
              <a:t>*низкая двигательная активность;</a:t>
            </a:r>
          </a:p>
          <a:p>
            <a:r>
              <a:rPr lang="ru-RU" dirty="0" smtClean="0"/>
              <a:t>*нестабильные эмоциональные состояния;</a:t>
            </a:r>
          </a:p>
          <a:p>
            <a:r>
              <a:rPr lang="ru-RU" dirty="0" smtClean="0"/>
              <a:t>* сахарным диабет;</a:t>
            </a:r>
          </a:p>
          <a:p>
            <a:r>
              <a:rPr lang="ru-RU" dirty="0" smtClean="0"/>
              <a:t>*недостаток калия и магния.</a:t>
            </a:r>
          </a:p>
          <a:p>
            <a:r>
              <a:rPr lang="ru-RU" b="1" i="1" dirty="0" smtClean="0"/>
              <a:t>Факторы риска, не подлежащие изменениям:</a:t>
            </a:r>
          </a:p>
          <a:p>
            <a:r>
              <a:rPr lang="ru-RU" dirty="0" smtClean="0"/>
              <a:t>*генетическая наследственность;</a:t>
            </a:r>
          </a:p>
          <a:p>
            <a:r>
              <a:rPr lang="ru-RU" dirty="0" smtClean="0"/>
              <a:t>*естественные возрастные изменения;</a:t>
            </a:r>
          </a:p>
          <a:p>
            <a:r>
              <a:rPr lang="ru-RU" dirty="0" smtClean="0"/>
              <a:t>*пол пациента.</a:t>
            </a:r>
          </a:p>
          <a:p>
            <a:r>
              <a:rPr lang="ru-RU" dirty="0" smtClean="0"/>
              <a:t>Риск развития осложнений зависит от сочетания нескольких факторов. Но даже небольшое повышение артериального давления может спровоцировать развитие тяжелых осложнений гипертонической болезни.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Факторы риска развития гипертонической болезни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средства лечения АГ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ru-RU" b="1" dirty="0" smtClean="0"/>
              <a:t>	Цель лечения артериальной гипертонии: </a:t>
            </a:r>
            <a:r>
              <a:rPr lang="ru-RU" dirty="0" smtClean="0"/>
              <a:t>Предотвращение </a:t>
            </a:r>
            <a:r>
              <a:rPr lang="ru-RU" dirty="0" err="1" smtClean="0"/>
              <a:t>сердечно-сосудистых</a:t>
            </a:r>
            <a:r>
              <a:rPr lang="ru-RU" dirty="0" smtClean="0"/>
              <a:t> осложнений и увеличение продолжительности жизни больных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Средство достижения: </a:t>
            </a:r>
            <a:r>
              <a:rPr lang="ru-RU" dirty="0" smtClean="0"/>
              <a:t>Максимально переносимое снижение АД с обеспечением высокого качества жизни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i="1" dirty="0" smtClean="0"/>
              <a:t>Принципы лечения гипертонической болезни</a:t>
            </a:r>
            <a:endParaRPr lang="ru-RU" sz="25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Можно выделить 2 одинаково важных направления для коррекции гипертонической болезни:</a:t>
            </a:r>
          </a:p>
          <a:p>
            <a:r>
              <a:rPr lang="ru-RU" dirty="0" smtClean="0"/>
              <a:t>1. </a:t>
            </a:r>
            <a:r>
              <a:rPr lang="ru-RU" dirty="0" err="1" smtClean="0"/>
              <a:t>Немедикаментозная</a:t>
            </a:r>
            <a:r>
              <a:rPr lang="ru-RU" dirty="0" smtClean="0"/>
              <a:t> </a:t>
            </a:r>
            <a:r>
              <a:rPr lang="ru-RU" dirty="0" err="1" smtClean="0"/>
              <a:t>коррекция:включает</a:t>
            </a:r>
            <a:r>
              <a:rPr lang="ru-RU" dirty="0" smtClean="0"/>
              <a:t> в себя изменение образа жизни;</a:t>
            </a:r>
          </a:p>
          <a:p>
            <a:r>
              <a:rPr lang="ru-RU" dirty="0" smtClean="0"/>
              <a:t>2. Медикаментозное лечение: прием лекарств, снижающих уровень артериального давления.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1040</TotalTime>
  <Words>1470</Words>
  <Application>Microsoft Office PowerPoint</Application>
  <PresentationFormat>Экран (4:3)</PresentationFormat>
  <Paragraphs>328</Paragraphs>
  <Slides>32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Официальная</vt:lpstr>
      <vt:lpstr>Гипертоническая болезнь</vt:lpstr>
      <vt:lpstr>Определение</vt:lpstr>
      <vt:lpstr>Классификация   ГБ</vt:lpstr>
      <vt:lpstr>Характеристика</vt:lpstr>
      <vt:lpstr>Распространенность ГБ в РФ (2012г.)</vt:lpstr>
      <vt:lpstr>Статистика смертности от заболеваний системы кровообращения в России 2013-2014 гг.</vt:lpstr>
      <vt:lpstr>Факторы риска развития гипертонической болезни</vt:lpstr>
      <vt:lpstr>Цели и средства лечения АГ</vt:lpstr>
      <vt:lpstr>Принципы лечения гипертонической болезни</vt:lpstr>
      <vt:lpstr>Принципы лекарственной терапии</vt:lpstr>
      <vt:lpstr>Слайд 11</vt:lpstr>
      <vt:lpstr>Изменение образа жизни включает в себя:</vt:lpstr>
      <vt:lpstr>Слайд 13</vt:lpstr>
      <vt:lpstr>Влияние физических тренировок на организм:</vt:lpstr>
      <vt:lpstr>Влияние регулярной физической активности на здоровье</vt:lpstr>
      <vt:lpstr>Принципы построения занятия  по повышению физической активности</vt:lpstr>
      <vt:lpstr>Основные этапы занятий ЛФК при ГБ</vt:lpstr>
      <vt:lpstr>Основные этапы занятий  ЛФК  при  ГБ</vt:lpstr>
      <vt:lpstr>Основные  этапы  занятий  ЛФК   при   ГБ</vt:lpstr>
      <vt:lpstr>Слайд 20</vt:lpstr>
      <vt:lpstr>Слайд 21</vt:lpstr>
      <vt:lpstr>Примерный комплекс упражнений при гипертонической болезни 2 стадии:</vt:lpstr>
      <vt:lpstr>Примерный комплекс упражнений при гипертонической болезни 2 стадии</vt:lpstr>
      <vt:lpstr>Влияние физических тренировок на организм:</vt:lpstr>
      <vt:lpstr>Виды физических нагрузок, рекомендуемых при артериальной гипертонии:</vt:lpstr>
      <vt:lpstr>Слайд 26</vt:lpstr>
      <vt:lpstr>Возрастной состав обследованных  пациентов</vt:lpstr>
      <vt:lpstr>Осведомленность пациентов о наличии у них ГБ</vt:lpstr>
      <vt:lpstr>Распределение пациентов по индексу массы тела (ИМТ)</vt:lpstr>
      <vt:lpstr>Оценка нервно-психического состояния  по методике САН  2013-2015 гг.</vt:lpstr>
      <vt:lpstr>Распределение по функциональному состоянию(ПКР)</vt:lpstr>
      <vt:lpstr>Влияние регулярной физической нагрузки на снижение частоты обострений ГБ на примере группы «Здоровья» Троицкого ВФД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Гипертоническая болезнь</dc:title>
  <dc:creator>Пользователь</dc:creator>
  <cp:lastModifiedBy>Admin</cp:lastModifiedBy>
  <cp:revision>135</cp:revision>
  <dcterms:created xsi:type="dcterms:W3CDTF">2015-08-23T18:04:52Z</dcterms:created>
  <dcterms:modified xsi:type="dcterms:W3CDTF">2016-02-15T09:40:42Z</dcterms:modified>
</cp:coreProperties>
</file>